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92297A-EF62-4E49-AD6B-A876E928FF30}" type="datetimeFigureOut">
              <a:rPr lang="ar-IQ" smtClean="0"/>
              <a:t>28/02/1438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03ED91-7CDA-4893-9D90-B156CB8EB6C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703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ED91-7CDA-4893-9D90-B156CB8EB6CF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7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IQ" sz="1200" b="1" dirty="0" smtClean="0">
                <a:latin typeface="+mn-lt"/>
                <a:ea typeface="Calibri"/>
                <a:cs typeface="Simplified Arabic"/>
              </a:rPr>
              <a:t>أهداف الدراسة     </a:t>
            </a:r>
            <a:r>
              <a:rPr lang="en-US" sz="1200" b="1" dirty="0" smtClean="0">
                <a:latin typeface="Simplified Arabic"/>
                <a:ea typeface="Calibri"/>
                <a:cs typeface="Arial"/>
              </a:rPr>
              <a:t> Aims of study </a:t>
            </a:r>
            <a:endParaRPr lang="en-US" dirty="0" smtClean="0">
              <a:latin typeface="+mn-lt"/>
              <a:ea typeface="Calibri"/>
              <a:cs typeface="Arial"/>
            </a:endParaRPr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ED91-7CDA-4893-9D90-B156CB8EB6CF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5605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ED91-7CDA-4893-9D90-B156CB8EB6CF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874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ED91-7CDA-4893-9D90-B156CB8EB6CF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633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ED91-7CDA-4893-9D90-B156CB8EB6CF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363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750">
              <a:schemeClr val="accent6">
                <a:lumMod val="60000"/>
                <a:lumOff val="40000"/>
              </a:schemeClr>
            </a:gs>
            <a:gs pos="25417">
              <a:srgbClr val="FF6932"/>
            </a:gs>
            <a:gs pos="35425">
              <a:srgbClr val="FFA61E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9931"/>
            <a:ext cx="40324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7129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371862"/>
              </p:ext>
            </p:extLst>
          </p:nvPr>
        </p:nvGraphicFramePr>
        <p:xfrm>
          <a:off x="755576" y="1772816"/>
          <a:ext cx="7704856" cy="4485325"/>
        </p:xfrm>
        <a:graphic>
          <a:graphicData uri="http://schemas.openxmlformats.org/drawingml/2006/table">
            <a:tbl>
              <a:tblPr rtl="1" firstRow="1" firstCol="1" bandRow="1"/>
              <a:tblGrid>
                <a:gridCol w="1853637"/>
                <a:gridCol w="2023392"/>
                <a:gridCol w="1951441"/>
                <a:gridCol w="1876386"/>
              </a:tblGrid>
              <a:tr h="140645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المعيار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السيطرة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م.ح</a:t>
                      </a: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± ا.م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مرضى احتشاء عضلة القلب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م.ح</a:t>
                      </a: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± ا.م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مرضى الذبحة الصدرية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م.ح</a:t>
                      </a:r>
                      <a:r>
                        <a:rPr lang="ar-SA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± ا.م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2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البروتين التفاعلي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 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عالي الحساسية (ملغم/لتر)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0.73 ± 2.20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15.80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 7.99 </a:t>
                      </a:r>
                      <a:r>
                        <a:rPr lang="ar-IQ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*  7.89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14.31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2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الفيبرنوجين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(ملغم/ديسيلتر)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40.17 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</a:rPr>
                        <a:t>230.60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</a:rPr>
                        <a:t>118.66 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420.48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*137.08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439.57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21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الهوموسستين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(نانو مول/ملي لتر)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2.63 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12.94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17.98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±</a:t>
                      </a:r>
                      <a:r>
                        <a:rPr lang="ar-IQ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8.79 </a:t>
                      </a:r>
                      <a:r>
                        <a:rPr lang="ar-IQ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*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Arial"/>
                        </a:rPr>
                        <a:t>5.10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kumimoji="0" lang="ar-S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14.95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764704"/>
            <a:ext cx="669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جدول (4-1) يوضح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متوسطات (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-CRP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,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الفيبرنوجين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, </a:t>
            </a:r>
            <a:r>
              <a:rPr kumimoji="0" lang="ar-SA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الهوموسستين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) في مرضى القلب التاجي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CHD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مقارنة بالسيطرة 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     </a:t>
            </a:r>
            <a:endParaRPr kumimoji="0" lang="ar-IQ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941" y="0"/>
            <a:ext cx="888095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جدول (4-2)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متوسطات بعض العوامل الخاصة بخطورة امراض القلب التاجي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CHD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مقارنة  بالسيطرة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75460"/>
              </p:ext>
            </p:extLst>
          </p:nvPr>
        </p:nvGraphicFramePr>
        <p:xfrm>
          <a:off x="301955" y="476671"/>
          <a:ext cx="8352928" cy="6317925"/>
        </p:xfrm>
        <a:graphic>
          <a:graphicData uri="http://schemas.openxmlformats.org/drawingml/2006/table">
            <a:tbl>
              <a:tblPr rtl="1" firstRow="1" firstCol="1" bandRow="1"/>
              <a:tblGrid>
                <a:gridCol w="2082482"/>
                <a:gridCol w="2052101"/>
                <a:gridCol w="2085420"/>
                <a:gridCol w="2132925"/>
              </a:tblGrid>
              <a:tr h="109632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 </a:t>
                      </a:r>
                      <a:r>
                        <a:rPr lang="ar-IQ" sz="1600" b="1" baseline="0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</a:t>
                      </a:r>
                      <a:r>
                        <a:rPr lang="ar-IQ" sz="1600" b="1" baseline="0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           </a:t>
                      </a:r>
                      <a:r>
                        <a:rPr lang="ar-IQ" sz="24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المعيار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baseline="0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          </a:t>
                      </a: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السيطرة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IQ" sz="1800" b="1" dirty="0" smtClean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</a:t>
                      </a:r>
                      <a:r>
                        <a:rPr lang="ar-IQ" sz="18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.ح  ±  ا.م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مرضى احتشاء عضلة القلب</a:t>
                      </a:r>
                      <a:endParaRPr lang="en-US" sz="1800" b="1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.ح  ± ا.م</a:t>
                      </a:r>
                      <a:endParaRPr lang="en-US" sz="1800" b="1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مرضى الذبحة الصدرية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IQ" sz="1800" b="1" dirty="0" smtClean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</a:t>
                      </a:r>
                      <a:r>
                        <a:rPr lang="ar-IQ" sz="18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.ح ± ا.م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33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العدد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20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35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35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4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الجنس ( ذكر/ أنثى 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8  \ 12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11 \ 24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16 \ 19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2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التاريخ المرضي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( نعم \ لا 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6 \ 14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8 \ 27 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13 \ 22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2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التدخين  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(مدخن /غير مدخن)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12 \ 8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19 \ 16 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22 \ 23</a:t>
                      </a: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9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العمر  ( سنة 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Simplified Arabic" pitchFamily="18" charset="-78"/>
                          <a:ea typeface="+mn-ea"/>
                          <a:cs typeface="Simplified Arabic" pitchFamily="18" charset="-78"/>
                        </a:rPr>
                        <a:t>52.2</a:t>
                      </a: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6.75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57.7</a:t>
                      </a: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10.30</a:t>
                      </a:r>
                      <a:r>
                        <a:rPr lang="en-US" sz="1800" b="1" baseline="0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61</a:t>
                      </a: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± 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9.75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2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معامل كتلة الجسم 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(كغم \ م²)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1.12 </a:t>
                      </a:r>
                      <a:r>
                        <a:rPr kumimoji="0" lang="ar-IQ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26.92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4.07±27.97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*5.71 ± 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30.16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ضغط الدم الانقباضي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(ملم زئبق)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9.30±116.25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*23.17±</a:t>
                      </a:r>
                      <a:r>
                        <a:rPr lang="ar-SA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138.14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*22.70 </a:t>
                      </a:r>
                      <a:r>
                        <a:rPr lang="ar-SA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135.85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28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ضغط الدم الانبساطي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600" b="1" dirty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(ملم زئبق)</a:t>
                      </a:r>
                      <a:endParaRPr lang="en-US" sz="16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6.34 </a:t>
                      </a:r>
                      <a:r>
                        <a:rPr lang="ar-SA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75.75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*16.63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± 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89.08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*15.64 </a:t>
                      </a:r>
                      <a:r>
                        <a:rPr lang="ar-SA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 ±</a:t>
                      </a:r>
                      <a:r>
                        <a:rPr lang="en-US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84.14</a:t>
                      </a:r>
                      <a:endParaRPr lang="en-US" sz="1800" b="1" dirty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39250" marR="3925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5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7951"/>
              </p:ext>
            </p:extLst>
          </p:nvPr>
        </p:nvGraphicFramePr>
        <p:xfrm>
          <a:off x="587580" y="21484"/>
          <a:ext cx="7987710" cy="5984585"/>
        </p:xfrm>
        <a:graphic>
          <a:graphicData uri="http://schemas.openxmlformats.org/drawingml/2006/table">
            <a:tbl>
              <a:tblPr rtl="1" firstRow="1" firstCol="1" bandRow="1"/>
              <a:tblGrid>
                <a:gridCol w="2023091"/>
                <a:gridCol w="2017241"/>
                <a:gridCol w="1921102"/>
                <a:gridCol w="2026276"/>
              </a:tblGrid>
              <a:tr h="108012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المعيار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السيطرة</a:t>
                      </a:r>
                      <a:r>
                        <a:rPr lang="ar-IQ" sz="1800" b="1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.ح  ±  ا.م</a:t>
                      </a:r>
                      <a:endParaRPr lang="en-US" sz="1800" b="1" dirty="0" smtClean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مرضى </a:t>
                      </a:r>
                      <a:r>
                        <a:rPr lang="ar-IQ" sz="18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احتشاءعضلة</a:t>
                      </a: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القلب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.ح  ±  ا.م</a:t>
                      </a:r>
                      <a:endParaRPr lang="en-US" sz="1800" b="1" dirty="0" smtClean="0">
                        <a:effectLst/>
                        <a:latin typeface="Simplified Arabic" pitchFamily="18" charset="-78"/>
                        <a:ea typeface="Calibri"/>
                        <a:cs typeface="Simplified Arabic" pitchFamily="18" charset="-78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مرضى الذبحة الصدرية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sz="1800" b="1" dirty="0" smtClean="0">
                          <a:effectLst/>
                          <a:latin typeface="Simplified Arabic" pitchFamily="18" charset="-78"/>
                          <a:ea typeface="Calibri"/>
                          <a:cs typeface="Simplified Arabic" pitchFamily="18" charset="-78"/>
                        </a:rPr>
                        <a:t>م .ح  ±  ا.م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32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سكر الدم </a:t>
                      </a:r>
                      <a:r>
                        <a:rPr lang="ar-SA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الصيامي</a:t>
                      </a: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(ملغم/ديسيلتر)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90.51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100.53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166.20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104.69  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177.31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ar-IQ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89.43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6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الكوليسترول الكلي (ملغم/ديسيلتر)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24.25 </a:t>
                      </a:r>
                      <a:r>
                        <a:rPr lang="ar-IQ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132.22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* 56.20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161.10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147.14 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45.69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50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الدهون الثلاثية (ملغم/ديسيلتر)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45.31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121.45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153.90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93.80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145.35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78.02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41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البروتين الشحمي عالي الكثافة (ملغم/ديسيلتر)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9.81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45.26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39.17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16.18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36.16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*14.18</a:t>
                      </a:r>
                      <a:endParaRPr lang="en-US" sz="1800" b="1" dirty="0"/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البروتين الشحمي منخفض الكثافة (ملغم/ديسيلتر)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11.59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67.40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*42.39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96.94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93.89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35.04  </a:t>
                      </a: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7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البروتين الشحمي منخفض الكثافة جدا (ملغم/ديسيلتر)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9.18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24.15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29.66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33.01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29.68  </a:t>
                      </a:r>
                      <a:r>
                        <a:rPr lang="ar-S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19.06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790" marR="4679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61185" y="5661829"/>
            <a:ext cx="60405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endParaRPr lang="ar-IQ" sz="1400" dirty="0"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م.ح</a:t>
            </a:r>
            <a:r>
              <a:rPr kumimoji="0" lang="ar-IQ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: متوسط حسابي   ,      أ. م : انحراف معياري    , 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P &lt;0.05</a:t>
            </a: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en-US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9325" algn="l"/>
              </a:tabLst>
            </a:pPr>
            <a:r>
              <a:rPr kumimoji="0" lang="ar-IQ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التأريخ المرضي :  ألاب , ألام , الاّخ , الاُختَ </a:t>
            </a:r>
            <a:endParaRPr kumimoji="0" lang="ar-IQ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80729"/>
            <a:ext cx="6768752" cy="38515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71755" algn="ctr">
              <a:lnSpc>
                <a:spcPct val="150000"/>
              </a:lnSpc>
              <a:tabLst>
                <a:tab pos="2637155" algn="ctr"/>
                <a:tab pos="5274310" algn="r"/>
              </a:tabLst>
            </a:pPr>
            <a:r>
              <a:rPr lang="ar-IQ" sz="6000" b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Simplified Arabic"/>
              </a:rPr>
              <a:t>  الاستنتاجات  </a:t>
            </a:r>
          </a:p>
          <a:p>
            <a:pPr marR="71755" algn="ctr">
              <a:lnSpc>
                <a:spcPct val="150000"/>
              </a:lnSpc>
              <a:tabLst>
                <a:tab pos="2637155" algn="ctr"/>
                <a:tab pos="5274310" algn="r"/>
              </a:tabLst>
            </a:pPr>
            <a:r>
              <a:rPr lang="en-US" sz="6000" b="1" dirty="0" smtClean="0">
                <a:ln w="11430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Conclusions</a:t>
            </a:r>
            <a:endParaRPr lang="en-US" sz="4800" b="1" dirty="0">
              <a:ln w="11430"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260648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</a:pPr>
            <a:r>
              <a:rPr lang="ar-IQ" sz="2000" dirty="0" smtClean="0">
                <a:latin typeface="Calibri"/>
                <a:ea typeface="Times New Roman"/>
                <a:cs typeface="Simplified Arabic"/>
              </a:rPr>
              <a:t>في </a:t>
            </a:r>
            <a:r>
              <a:rPr lang="ar-IQ" sz="2000" dirty="0">
                <a:latin typeface="Calibri"/>
                <a:ea typeface="Times New Roman"/>
                <a:cs typeface="Simplified Arabic"/>
              </a:rPr>
              <a:t>ضوء نتائج الدراسة الحالية تم التوصل الى الاستنتاجات الرئيسة ال</a:t>
            </a:r>
            <a:r>
              <a:rPr lang="ar-SA" sz="2000" dirty="0">
                <a:latin typeface="Calibri"/>
                <a:ea typeface="Times New Roman"/>
                <a:cs typeface="Simplified Arabic"/>
              </a:rPr>
              <a:t>ات</a:t>
            </a:r>
            <a:r>
              <a:rPr lang="ar-IQ" sz="2000" dirty="0">
                <a:latin typeface="Calibri"/>
                <a:ea typeface="Times New Roman"/>
                <a:cs typeface="Simplified Arabic"/>
              </a:rPr>
              <a:t>يه :-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ea typeface="Times New Roman"/>
                <a:cs typeface="Simplified Arabic"/>
              </a:rPr>
              <a:t>ارتفاع مستويات </a:t>
            </a:r>
            <a:r>
              <a:rPr lang="en-US" sz="2000" dirty="0" err="1">
                <a:latin typeface="Simplified Arabic"/>
                <a:ea typeface="Times New Roman"/>
              </a:rPr>
              <a:t>hs</a:t>
            </a:r>
            <a:r>
              <a:rPr lang="en-US" sz="2000" dirty="0">
                <a:latin typeface="Simplified Arabic"/>
                <a:ea typeface="Times New Roman"/>
              </a:rPr>
              <a:t>-CRP  </a:t>
            </a:r>
            <a:r>
              <a:rPr lang="ar-IQ" sz="2000" dirty="0">
                <a:ea typeface="Times New Roman"/>
                <a:cs typeface="Simplified Arabic"/>
              </a:rPr>
              <a:t> , </a:t>
            </a:r>
            <a:r>
              <a:rPr lang="ar-IQ" sz="2000" dirty="0" err="1">
                <a:ea typeface="Times New Roman"/>
                <a:cs typeface="Simplified Arabic"/>
              </a:rPr>
              <a:t>الفيبرنوجين</a:t>
            </a:r>
            <a:r>
              <a:rPr lang="ar-IQ" sz="2000" dirty="0">
                <a:ea typeface="Times New Roman"/>
                <a:cs typeface="Simplified Arabic"/>
              </a:rPr>
              <a:t> , </a:t>
            </a:r>
            <a:r>
              <a:rPr lang="ar-IQ" sz="2000" dirty="0" err="1">
                <a:ea typeface="Times New Roman"/>
                <a:cs typeface="Simplified Arabic"/>
              </a:rPr>
              <a:t>الهوموسستين</a:t>
            </a:r>
            <a:r>
              <a:rPr lang="ar-IQ" sz="2000" dirty="0">
                <a:ea typeface="Times New Roman"/>
                <a:cs typeface="Simplified Arabic"/>
              </a:rPr>
              <a:t>  معنوياً لدى مرضى احتشاء عضلة القلب ومرضى الذبحة الصدرية .</a:t>
            </a:r>
            <a:endParaRPr lang="en-US" sz="2000" dirty="0"/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 err="1">
                <a:ea typeface="Times New Roman"/>
                <a:cs typeface="Simplified Arabic"/>
              </a:rPr>
              <a:t>إرتفاع</a:t>
            </a:r>
            <a:r>
              <a:rPr lang="ar-IQ" sz="2000" dirty="0">
                <a:ea typeface="Times New Roman"/>
                <a:cs typeface="Simplified Arabic"/>
              </a:rPr>
              <a:t> مستويات معامل كتلة الجسم , ضغط الدم الانقباضي , سكر الدم , البروتين الشحمي منخفض الكثافة </a:t>
            </a:r>
            <a:r>
              <a:rPr lang="en-US" sz="2000" dirty="0">
                <a:latin typeface="Simplified Arabic"/>
                <a:ea typeface="Times New Roman"/>
              </a:rPr>
              <a:t>LDL-C </a:t>
            </a:r>
            <a:r>
              <a:rPr lang="ar-IQ" sz="2000" dirty="0">
                <a:ea typeface="Times New Roman"/>
                <a:cs typeface="Simplified Arabic"/>
              </a:rPr>
              <a:t> لدى احتشاء عضلة القلب ومرضى الذبحة الصدرية .</a:t>
            </a:r>
            <a:endParaRPr lang="en-US" sz="2000" dirty="0"/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ea typeface="Times New Roman"/>
                <a:cs typeface="Simplified Arabic"/>
              </a:rPr>
              <a:t>انخفاض مستويات البروتين الشحمي عالي الكثافة لدى مرضى الذبحة الصدرية معنوياً , ألا ان انخفاض مستوياته لدى مرضى احتشاء عضلة القلب لم يكن معنوياً . </a:t>
            </a:r>
            <a:endParaRPr lang="en-US" sz="2000" dirty="0"/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ea typeface="Times New Roman"/>
                <a:cs typeface="Simplified Arabic"/>
              </a:rPr>
              <a:t>وجود علاقة ارتباط موجبة ومعنوية بين مستويات </a:t>
            </a:r>
            <a:r>
              <a:rPr lang="en-US" sz="2000" dirty="0" err="1">
                <a:latin typeface="Times New Roman"/>
                <a:ea typeface="Times New Roman"/>
              </a:rPr>
              <a:t>hs</a:t>
            </a:r>
            <a:r>
              <a:rPr lang="en-US" sz="2000" dirty="0">
                <a:latin typeface="Times New Roman"/>
                <a:ea typeface="Times New Roman"/>
              </a:rPr>
              <a:t>-CRP</a:t>
            </a:r>
            <a:r>
              <a:rPr lang="en-US" sz="2000" dirty="0">
                <a:latin typeface="Simplified Arabic"/>
                <a:ea typeface="Times New Roman"/>
              </a:rPr>
              <a:t>  </a:t>
            </a:r>
            <a:r>
              <a:rPr lang="ar-IQ" sz="2000" dirty="0">
                <a:ea typeface="Times New Roman"/>
                <a:cs typeface="Simplified Arabic"/>
              </a:rPr>
              <a:t>  وضغط الدم الانقباضي , سكرية الدم . في حين كانت العلاقة عكسية بين  </a:t>
            </a:r>
            <a:r>
              <a:rPr lang="en-US" sz="2000" dirty="0" err="1">
                <a:latin typeface="Times New Roman"/>
                <a:ea typeface="Times New Roman"/>
              </a:rPr>
              <a:t>hs</a:t>
            </a:r>
            <a:r>
              <a:rPr lang="en-US" sz="2000" dirty="0">
                <a:latin typeface="Times New Roman"/>
                <a:ea typeface="Times New Roman"/>
              </a:rPr>
              <a:t>-CRP </a:t>
            </a:r>
            <a:r>
              <a:rPr lang="ar-IQ" sz="2000" dirty="0">
                <a:ea typeface="Times New Roman"/>
                <a:cs typeface="Times New Roman"/>
              </a:rPr>
              <a:t> و  </a:t>
            </a:r>
            <a:r>
              <a:rPr lang="en-US" sz="2000" dirty="0">
                <a:latin typeface="Times New Roman"/>
                <a:ea typeface="Times New Roman"/>
              </a:rPr>
              <a:t>HDL-C</a:t>
            </a:r>
            <a:r>
              <a:rPr lang="ar-IQ" sz="2000" dirty="0">
                <a:ea typeface="Times New Roman"/>
                <a:cs typeface="Times New Roman"/>
              </a:rPr>
              <a:t> . </a:t>
            </a:r>
            <a:endParaRPr lang="en-US" sz="2000" dirty="0"/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ea typeface="Times New Roman"/>
                <a:cs typeface="Simplified Arabic"/>
              </a:rPr>
              <a:t>وجود علاقة ارتباط موجبة  ومعنوية بين مستويات </a:t>
            </a:r>
            <a:r>
              <a:rPr lang="ar-IQ" sz="2000" dirty="0" err="1">
                <a:ea typeface="Times New Roman"/>
                <a:cs typeface="Simplified Arabic"/>
              </a:rPr>
              <a:t>الفيبرنوجين</a:t>
            </a:r>
            <a:r>
              <a:rPr lang="ar-IQ" sz="2000" dirty="0">
                <a:ea typeface="Times New Roman"/>
                <a:cs typeface="Simplified Arabic"/>
              </a:rPr>
              <a:t> وكل من العمر , معامل كتلة الجسم , ضغط الدم الانقباضي , سكر الدم , مع وجود علاقة ارتباط سالبة مع </a:t>
            </a:r>
            <a:r>
              <a:rPr lang="en-US" sz="2000" dirty="0">
                <a:latin typeface="Simplified Arabic"/>
                <a:ea typeface="Times New Roman"/>
              </a:rPr>
              <a:t>HDL-C</a:t>
            </a:r>
            <a:r>
              <a:rPr lang="ar-IQ" sz="2000" dirty="0">
                <a:ea typeface="Times New Roman"/>
                <a:cs typeface="Simplified Arabic"/>
              </a:rPr>
              <a:t> .</a:t>
            </a:r>
            <a:endParaRPr lang="en-US" sz="2000" dirty="0"/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ea typeface="Times New Roman"/>
                <a:cs typeface="Simplified Arabic"/>
              </a:rPr>
              <a:t>وجود علاقة ارتباط موجبة ومعنوية بين مستويات </a:t>
            </a:r>
            <a:r>
              <a:rPr lang="ar-IQ" sz="2000" dirty="0" err="1">
                <a:ea typeface="Times New Roman"/>
                <a:cs typeface="Simplified Arabic"/>
              </a:rPr>
              <a:t>الهوموسستين</a:t>
            </a:r>
            <a:r>
              <a:rPr lang="ar-IQ" sz="2000" dirty="0">
                <a:ea typeface="Times New Roman"/>
                <a:cs typeface="Simplified Arabic"/>
              </a:rPr>
              <a:t>  وكل من العمر , ضغط الدم الانقباضي , سكر الدم , مع وجود علاقة ارتباط سالبة مع </a:t>
            </a:r>
            <a:r>
              <a:rPr lang="en-US" sz="2000" dirty="0">
                <a:latin typeface="Simplified Arabic"/>
                <a:ea typeface="Times New Roman"/>
              </a:rPr>
              <a:t> HDL-C </a:t>
            </a:r>
            <a:r>
              <a:rPr lang="ar-IQ" sz="2000" dirty="0">
                <a:ea typeface="Times New Roman"/>
                <a:cs typeface="Simplified Arabic"/>
              </a:rPr>
              <a:t> .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6093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40588" y="836712"/>
            <a:ext cx="7560840" cy="46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يوصى بأجراء فحص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الهوموسستين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</a:t>
            </a:r>
            <a:r>
              <a:rPr lang="ar-IQ" sz="2000" dirty="0" smtClean="0">
                <a:latin typeface="Simplified Arabic" pitchFamily="18" charset="-78"/>
                <a:ea typeface="Times New Roman"/>
                <a:cs typeface="Simplified Arabic" pitchFamily="18" charset="-78"/>
              </a:rPr>
              <a:t>لمرضى القلب التاجي</a:t>
            </a:r>
            <a:r>
              <a:rPr lang="ar-IQ" sz="2000" dirty="0" smtClean="0">
                <a:latin typeface="Simplified Arabic" pitchFamily="18" charset="-78"/>
                <a:ea typeface="Times New Roman"/>
                <a:cs typeface="Simplified Arabic" pitchFamily="18" charset="-78"/>
              </a:rPr>
              <a:t> </a:t>
            </a:r>
            <a:r>
              <a:rPr lang="ar-IQ" sz="2000" dirty="0" smtClean="0">
                <a:latin typeface="Simplified Arabic" pitchFamily="18" charset="-78"/>
                <a:ea typeface="Times New Roman"/>
                <a:cs typeface="Simplified Arabic" pitchFamily="18" charset="-78"/>
              </a:rPr>
              <a:t>الراقدين 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في المستشفى في ردهة الإنعاش , إضافةً لفحص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الفيبرنوجين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والبروتين التفاعلي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C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عالي الحساسية  .</a:t>
            </a:r>
            <a:endParaRPr lang="en-US" sz="2000" dirty="0">
              <a:latin typeface="Simplified Arabic" pitchFamily="18" charset="-78"/>
              <a:cs typeface="Simplified Arabic" pitchFamily="18" charset="-78"/>
            </a:endParaRPr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ينصح بالتقليل من تناول اللحوم الحمراء الغنية بالحوامض الأمينية 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السيستين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,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المثيونين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,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الهوموسستين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, وذلك من خلال اقامة الندوات والمؤتمرات العلمية  والحلقات النقاشية وكذلك عن طريق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البوسترات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الصحية  .</a:t>
            </a:r>
            <a:endParaRPr lang="en-US" sz="2000" dirty="0">
              <a:latin typeface="Simplified Arabic" pitchFamily="18" charset="-78"/>
              <a:cs typeface="Simplified Arabic" pitchFamily="18" charset="-78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يجب اعطاء المكملات الغذائية وخصوصاً حامض الفوليك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folic acid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وفيتامين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B12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وفيتامين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B6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لمرضى القلب التاجي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CHD 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الذين لديهم ارتفاع مستوى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الهوموسستين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.</a:t>
            </a:r>
            <a:endParaRPr lang="en-US" sz="1600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342900" marR="71755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هناك حاجة ماسة لدراسات اوسع لتقييم خطر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الفيبرنوجين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و البروتين التفاعلي </a:t>
            </a:r>
            <a:r>
              <a:rPr lang="en-US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C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عالي الحساسية بصورة عامة </a:t>
            </a:r>
            <a:r>
              <a:rPr lang="ar-IQ" sz="2000" dirty="0" err="1">
                <a:latin typeface="Simplified Arabic" pitchFamily="18" charset="-78"/>
                <a:ea typeface="Times New Roman"/>
                <a:cs typeface="Simplified Arabic" pitchFamily="18" charset="-78"/>
              </a:rPr>
              <a:t>والهوموسستين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  بصورة خاصة لدى </a:t>
            </a:r>
            <a:r>
              <a:rPr lang="ar-IQ" sz="2000" dirty="0" smtClean="0">
                <a:latin typeface="Simplified Arabic" pitchFamily="18" charset="-78"/>
                <a:ea typeface="Times New Roman"/>
                <a:cs typeface="Simplified Arabic" pitchFamily="18" charset="-78"/>
              </a:rPr>
              <a:t>مرضى 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القلب التاجي ومتابعة </a:t>
            </a:r>
            <a:r>
              <a:rPr lang="ar-IQ" sz="2000" dirty="0">
                <a:latin typeface="Simplified Arabic" pitchFamily="18" charset="-78"/>
                <a:ea typeface="Times New Roman"/>
                <a:cs typeface="Simplified Arabic" pitchFamily="18" charset="-78"/>
              </a:rPr>
              <a:t>حالة المرضى  . </a:t>
            </a:r>
            <a:endParaRPr lang="en-US" sz="2000" dirty="0"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9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198884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IQ" sz="8800" b="1" dirty="0">
                <a:ln>
                  <a:solidFill>
                    <a:srgbClr val="212745">
                      <a:lumMod val="75000"/>
                    </a:srgbClr>
                  </a:solidFill>
                </a:ln>
                <a:solidFill>
                  <a:srgbClr val="F14124"/>
                </a:solidFill>
                <a:effectLst>
                  <a:glow rad="101600">
                    <a:srgbClr val="4E67C8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التوصيات</a:t>
            </a:r>
          </a:p>
          <a:p>
            <a:pPr lvl="0" algn="ctr"/>
            <a:r>
              <a:rPr lang="en-US" sz="7200" b="1" dirty="0">
                <a:ln>
                  <a:solidFill>
                    <a:srgbClr val="212745">
                      <a:lumMod val="75000"/>
                    </a:srgbClr>
                  </a:solidFill>
                </a:ln>
                <a:solidFill>
                  <a:srgbClr val="F14124"/>
                </a:solidFill>
                <a:effectLst>
                  <a:glow rad="101600">
                    <a:srgbClr val="4E67C8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9347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" y="5752"/>
            <a:ext cx="9144000" cy="68580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</p:spPr>
      </p:pic>
      <p:sp>
        <p:nvSpPr>
          <p:cNvPr id="7" name="مستطيل 6"/>
          <p:cNvSpPr/>
          <p:nvPr/>
        </p:nvSpPr>
        <p:spPr>
          <a:xfrm>
            <a:off x="179512" y="2420888"/>
            <a:ext cx="8382832" cy="1512168"/>
          </a:xfrm>
          <a:prstGeom prst="rect">
            <a:avLst/>
          </a:prstGeom>
        </p:spPr>
        <p:txBody>
          <a:bodyPr wrap="square">
            <a:prstTxWarp prst="textCurveUp">
              <a:avLst/>
            </a:prstTxWarp>
            <a:spAutoFit/>
          </a:bodyPr>
          <a:lstStyle/>
          <a:p>
            <a:r>
              <a:rPr lang="ar-IQ" sz="7200" b="1" dirty="0" smtClean="0">
                <a:ln w="190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نَشكُر لكُمُ حُسَن الاصَغاء </a:t>
            </a:r>
            <a:endParaRPr lang="ar-IQ" sz="7200" b="1" dirty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6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3573016"/>
            <a:ext cx="7128792" cy="201622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3500" b="1" dirty="0" smtClean="0">
                <a:latin typeface="Times New Roman"/>
                <a:ea typeface="Times New Roman"/>
                <a:cs typeface="Traditional Arabic"/>
              </a:rPr>
              <a:t>Relationship</a:t>
            </a:r>
            <a:r>
              <a:rPr lang="en-US" sz="3500" b="1" dirty="0" smtClean="0">
                <a:latin typeface="Times New Roman"/>
                <a:ea typeface="Times New Roman"/>
                <a:cs typeface="Simplified Arabic"/>
              </a:rPr>
              <a:t> </a:t>
            </a:r>
            <a:r>
              <a:rPr lang="en-US" sz="3500" b="1" dirty="0">
                <a:latin typeface="Times New Roman"/>
                <a:ea typeface="Times New Roman"/>
                <a:cs typeface="Simplified Arabic"/>
              </a:rPr>
              <a:t>Fibrinogen , </a:t>
            </a:r>
            <a:r>
              <a:rPr lang="en-US" sz="3500" b="1" dirty="0" smtClean="0">
                <a:latin typeface="Times New Roman"/>
                <a:ea typeface="Times New Roman"/>
                <a:cs typeface="Simplified Arabic"/>
              </a:rPr>
              <a:t>C-reactive </a:t>
            </a:r>
            <a:r>
              <a:rPr lang="en-US" sz="3500" b="1" dirty="0">
                <a:latin typeface="Times New Roman"/>
                <a:ea typeface="Times New Roman"/>
                <a:cs typeface="Simplified Arabic"/>
              </a:rPr>
              <a:t>protein </a:t>
            </a:r>
            <a:r>
              <a:rPr lang="en-US" sz="3500" b="1" dirty="0" smtClean="0">
                <a:latin typeface="Times New Roman"/>
                <a:ea typeface="Times New Roman"/>
                <a:cs typeface="Simplified Arabic"/>
              </a:rPr>
              <a:t>and </a:t>
            </a:r>
            <a:r>
              <a:rPr lang="en-US" sz="3500" b="1" dirty="0" err="1" smtClean="0">
                <a:latin typeface="Times New Roman"/>
                <a:ea typeface="Times New Roman"/>
                <a:cs typeface="Simplified Arabic"/>
              </a:rPr>
              <a:t>Homocysteine</a:t>
            </a:r>
            <a:r>
              <a:rPr lang="en-US" sz="3500" b="1" dirty="0" smtClean="0">
                <a:latin typeface="Times New Roman"/>
                <a:ea typeface="Times New Roman"/>
                <a:cs typeface="Simplified Arabic"/>
              </a:rPr>
              <a:t> </a:t>
            </a:r>
            <a:r>
              <a:rPr lang="en-US" sz="3500" b="1" dirty="0">
                <a:latin typeface="Times New Roman"/>
                <a:ea typeface="Times New Roman"/>
                <a:cs typeface="Simplified Arabic"/>
              </a:rPr>
              <a:t>with </a:t>
            </a:r>
            <a:r>
              <a:rPr lang="en-US" sz="3500" b="1" dirty="0" smtClean="0">
                <a:latin typeface="Times New Roman"/>
                <a:ea typeface="Times New Roman"/>
                <a:cs typeface="Simplified Arabic"/>
              </a:rPr>
              <a:t>Cardiovascular</a:t>
            </a:r>
            <a:endParaRPr lang="en-US" sz="1300" b="1" dirty="0">
              <a:latin typeface="Times New Roman"/>
              <a:ea typeface="Times New Roman"/>
              <a:cs typeface="Traditional Arabic"/>
            </a:endParaRPr>
          </a:p>
          <a:p>
            <a:endParaRPr lang="ar-IQ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48883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ar-IQ" dirty="0" smtClean="0">
                <a:latin typeface=" Abdoullah Ashgar EL-kharef" pitchFamily="2" charset="-78"/>
                <a:cs typeface="DecoType Naskh Special" pitchFamily="2" charset="-78"/>
              </a:rPr>
              <a:t>علاقة  </a:t>
            </a:r>
            <a:r>
              <a:rPr lang="ar-IQ" dirty="0" err="1" smtClean="0">
                <a:latin typeface=" Abdoullah Ashgar EL-kharef" pitchFamily="2" charset="-78"/>
                <a:cs typeface="DecoType Naskh Special" pitchFamily="2" charset="-78"/>
              </a:rPr>
              <a:t>الفايبرينوجين</a:t>
            </a:r>
            <a:r>
              <a:rPr lang="ar-IQ" dirty="0" smtClean="0">
                <a:latin typeface=" Abdoullah Ashgar EL-kharef" pitchFamily="2" charset="-78"/>
                <a:cs typeface="DecoType Naskh Special" pitchFamily="2" charset="-78"/>
              </a:rPr>
              <a:t> , البروتين التفاعلي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 Abdoullah Ashgar EL-kharef" pitchFamily="2" charset="-78"/>
                <a:cs typeface="DecoType Naskh Special" pitchFamily="2" charset="-78"/>
              </a:rPr>
              <a:t> </a:t>
            </a:r>
            <a:r>
              <a:rPr lang="ar-IQ" dirty="0" smtClean="0">
                <a:latin typeface=" Abdoullah Ashgar EL-kharef" pitchFamily="2" charset="-78"/>
                <a:cs typeface="DecoType Naskh Special" pitchFamily="2" charset="-78"/>
              </a:rPr>
              <a:t>   و </a:t>
            </a:r>
            <a:r>
              <a:rPr lang="ar-IQ" dirty="0" err="1" smtClean="0">
                <a:latin typeface=" Abdoullah Ashgar EL-kharef" pitchFamily="2" charset="-78"/>
                <a:cs typeface="DecoType Naskh Special" pitchFamily="2" charset="-78"/>
              </a:rPr>
              <a:t>الهيموسستين</a:t>
            </a:r>
            <a:r>
              <a:rPr lang="ar-IQ" dirty="0" smtClean="0">
                <a:latin typeface=" Abdoullah Ashgar EL-kharef" pitchFamily="2" charset="-78"/>
                <a:cs typeface="DecoType Naskh Special" pitchFamily="2" charset="-78"/>
              </a:rPr>
              <a:t> بأمراض القلب الوعائي </a:t>
            </a:r>
            <a:endParaRPr lang="ar-IQ" dirty="0">
              <a:latin typeface=" Abdoullah Ashgar EL-kharef" pitchFamily="2" charset="-78"/>
              <a:cs typeface="DecoType Naskh Speci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30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11412760" y="6381328"/>
            <a:ext cx="72008" cy="288032"/>
          </a:xfrm>
        </p:spPr>
        <p:txBody>
          <a:bodyPr/>
          <a:lstStyle/>
          <a:p>
            <a:pPr marL="0" indent="0">
              <a:buNone/>
            </a:pPr>
            <a:r>
              <a:rPr lang="ar-IQ" sz="3200" dirty="0" smtClean="0"/>
              <a:t>.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ar-IQ" sz="2400" dirty="0"/>
              <a:t> </a:t>
            </a:r>
            <a:r>
              <a:rPr lang="ar-IQ" sz="2400" dirty="0" smtClean="0"/>
              <a:t>    </a:t>
            </a:r>
          </a:p>
          <a:p>
            <a:pPr marL="45720" indent="0">
              <a:buNone/>
            </a:pP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     مرض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القلب التاجي 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CHD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هو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مرض يصيب عضلة القلب بسبب عدم كفاية الاوكسجين والمواد الغذائية المجهزة للقلب ,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ويتكون من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مرض احتشاء عضلة القلب التاجي والذبحة الصدرية بنوعيها المستقرة وغير المستقرة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, وهناك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عوامل عدة ترفع من خطورة الاصابة بهذا المرض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منها  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( العمر , الجنس , التدخين , السمنة , قلة ممارسة النشاط البدني , تناول الكحول , ارتفاع ضغط الدم , ارتفاع مستوى </a:t>
            </a:r>
            <a:r>
              <a:rPr lang="ar-IQ" sz="2800" dirty="0" err="1">
                <a:latin typeface="Simplified Arabic" pitchFamily="18" charset="-78"/>
                <a:cs typeface="Simplified Arabic" pitchFamily="18" charset="-78"/>
              </a:rPr>
              <a:t>الفيبرنوجين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dirty="0" err="1">
                <a:latin typeface="Simplified Arabic" pitchFamily="18" charset="-78"/>
                <a:cs typeface="Simplified Arabic" pitchFamily="18" charset="-78"/>
              </a:rPr>
              <a:t>والهوموسستين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ar-IQ" sz="2800" dirty="0">
              <a:latin typeface="Simplified Arabic" pitchFamily="18" charset="-78"/>
              <a:cs typeface="Simplified Arabic" pitchFamily="18" charset="-78"/>
            </a:endParaRPr>
          </a:p>
          <a:p>
            <a:pPr marL="45720" indent="0">
              <a:buNone/>
            </a:pP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ان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من اهم اعراض مرض القلب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التاجي</a:t>
            </a:r>
            <a:r>
              <a:rPr lang="en-US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هو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الم الصدر والذي يمكن ان يكون مصحوب بضيق في التنفس والتعب الشديد وقد يكون المرض بدون ظهور أي اعراض على المريض  لسنوات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طويلة </a:t>
            </a:r>
            <a:r>
              <a:rPr lang="ar-IQ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itchFamily="18" charset="-78"/>
                <a:cs typeface="Simplified Arabic" pitchFamily="18" charset="-78"/>
              </a:rPr>
              <a:t>.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وفي </a:t>
            </a:r>
            <a:r>
              <a:rPr lang="ar-IQ" sz="2800" dirty="0">
                <a:latin typeface="Simplified Arabic" pitchFamily="18" charset="-78"/>
                <a:cs typeface="Simplified Arabic" pitchFamily="18" charset="-78"/>
              </a:rPr>
              <a:t>العراق ورغم القيود التي تقيد اصدار احصائيات الوفيات ألا ان وفيات الأمراض القلبية الوعائية تعد السبب الاول للوفيات </a:t>
            </a:r>
            <a:r>
              <a:rPr lang="ar-IQ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28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0"/>
            <a:ext cx="878497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400" dirty="0">
                <a:latin typeface="Simplified Arabic" pitchFamily="18" charset="-78"/>
                <a:ea typeface="Calibri"/>
                <a:cs typeface="Simplified Arabic" pitchFamily="18" charset="-78"/>
              </a:rPr>
              <a:t>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اشارت منظمة الصحة العالمية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WHO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(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2015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) الى ان عدد وفيات مرض القلب التاجي في عام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2012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بلغت حوالي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7.4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مليون من مجموع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17.5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مليون وفاة بأمراض القلب الوعائي , وان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80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% من هذه الوفيات كانت في الدول المنخفضة والمتوسطة الدخل . ومن المتوقع انه بحلول عام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2020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سترتفع إعداد الوفيات بسبب مرض القلب التاجي الى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11.1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مليون حالة وفاة  .  وعلى الرغم من التراجع والتناقص في معدل وفيات امراض القلب الوعائي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CVD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الا ان هناك اكثر من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4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مليون حالة وفاة في اوروبا وحدها ,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42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% منها ترجع الى مرض القلب التاجي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WHO)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,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2012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) . ويقدر عدد المصابين بأمراض الشرايين التاجية في الولايات المتحدة وحدها بحوالي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16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مليون شخص منهم </a:t>
            </a:r>
            <a:r>
              <a:rPr lang="en-US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8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مليون شخص مصاب باحتشاء عضلة القلب , اذ يعد مرض الشريان التاجي الأكثر شيوعا</a:t>
            </a:r>
            <a:r>
              <a:rPr lang="ar-IQ" sz="2400" dirty="0">
                <a:latin typeface="Simplified Arabic" pitchFamily="18" charset="-78"/>
                <a:ea typeface="Calibri"/>
                <a:cs typeface="Simplified Arabic" pitchFamily="18" charset="-78"/>
              </a:rPr>
              <a:t> </a:t>
            </a:r>
            <a:r>
              <a:rPr lang="ar-IQ" sz="2400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.</a:t>
            </a:r>
            <a:endParaRPr lang="en-US" sz="2400" dirty="0" smtClean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dirty="0"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SA" dirty="0">
                <a:latin typeface="Simplified Arabic" pitchFamily="18" charset="-78"/>
                <a:ea typeface="Calibri"/>
                <a:cs typeface="Simplified Arabic" pitchFamily="18" charset="-78"/>
              </a:rPr>
              <a:t> </a:t>
            </a:r>
            <a:r>
              <a:rPr lang="ar-SA" dirty="0" smtClean="0">
                <a:latin typeface="Simplified Arabic" pitchFamily="18" charset="-78"/>
                <a:ea typeface="Calibri"/>
                <a:cs typeface="Simplified Arabic" pitchFamily="18" charset="-78"/>
              </a:rPr>
              <a:t>      </a:t>
            </a:r>
            <a:endParaRPr lang="ar-IQ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9532" y="1595507"/>
            <a:ext cx="84249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400" dirty="0" smtClean="0">
                <a:latin typeface="Calibri"/>
                <a:ea typeface="Calibri"/>
                <a:cs typeface="Simplified Arabic"/>
              </a:rPr>
              <a:t>1- 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دراسة تأثير العوامل الالتهابية الثلاث ( البروتين التفاعلي 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C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عالي الحساسية </a:t>
            </a:r>
            <a:r>
              <a:rPr lang="en-US" sz="2400" dirty="0" err="1">
                <a:latin typeface="Simplified Arabic"/>
                <a:ea typeface="Calibri"/>
                <a:cs typeface="Arial"/>
              </a:rPr>
              <a:t>hs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-CRP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</a:t>
            </a:r>
            <a:r>
              <a:rPr lang="ar-IQ" sz="2400" dirty="0" err="1">
                <a:latin typeface="Calibri"/>
                <a:ea typeface="Calibri"/>
                <a:cs typeface="Simplified Arabic"/>
              </a:rPr>
              <a:t>الفيبرنوجين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 , </a:t>
            </a:r>
            <a:r>
              <a:rPr lang="ar-IQ" sz="2400" dirty="0" err="1">
                <a:latin typeface="Calibri"/>
                <a:ea typeface="Calibri"/>
                <a:cs typeface="Simplified Arabic"/>
              </a:rPr>
              <a:t>الهوموسستين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) وعلاقتها بأمراض القلب التاجي 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CHD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. </a:t>
            </a:r>
            <a:endParaRPr lang="en-US" dirty="0">
              <a:latin typeface="Calibri"/>
              <a:ea typeface="Calibri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39570" y="3140968"/>
            <a:ext cx="770485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400" dirty="0">
                <a:latin typeface="Calibri"/>
                <a:ea typeface="Calibri"/>
                <a:cs typeface="Simplified Arabic"/>
              </a:rPr>
              <a:t>2- دراسة علاقة الارتباط بين </a:t>
            </a:r>
            <a:r>
              <a:rPr lang="en-US" sz="2400" dirty="0" err="1">
                <a:latin typeface="Simplified Arabic"/>
                <a:ea typeface="Calibri"/>
                <a:cs typeface="Arial"/>
              </a:rPr>
              <a:t>hs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-CRP 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</a:t>
            </a:r>
            <a:r>
              <a:rPr lang="ar-IQ" sz="2400" dirty="0" err="1">
                <a:latin typeface="Calibri"/>
                <a:ea typeface="Calibri"/>
                <a:cs typeface="Simplified Arabic"/>
              </a:rPr>
              <a:t>الفيبرنوجين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</a:t>
            </a:r>
            <a:r>
              <a:rPr lang="ar-IQ" sz="2400" dirty="0" err="1">
                <a:latin typeface="Calibri"/>
                <a:ea typeface="Calibri"/>
                <a:cs typeface="Simplified Arabic"/>
              </a:rPr>
              <a:t>الهوموسستين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 وعوامل الخطورة الاخرى لأمراض القلب التاجي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CHD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مثل  ( العمر , معامل كتلة الجسم , ضغط الدم , سكر الدم , البروتين الشحمي عالي الكثافة 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HDL-C 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البروتين الشحمي منخفض الكثافة 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LDL-C 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البروتين الشحمي منخفض الكثافة جداً </a:t>
            </a:r>
            <a:r>
              <a:rPr lang="en-US" sz="2400" dirty="0">
                <a:latin typeface="Simplified Arabic"/>
                <a:ea typeface="Calibri"/>
                <a:cs typeface="Arial"/>
              </a:rPr>
              <a:t>VLDL-C</a:t>
            </a:r>
            <a:r>
              <a:rPr lang="ar-IQ" sz="2400" dirty="0">
                <a:latin typeface="Calibri"/>
                <a:ea typeface="Calibri"/>
                <a:cs typeface="Simplified Arabic"/>
              </a:rPr>
              <a:t> , الدهون الثلاثية  ) .</a:t>
            </a:r>
            <a:endParaRPr lang="en-US" sz="2400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71800" y="403097"/>
            <a:ext cx="5972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ar-IQ" sz="3200" b="1" dirty="0" smtClean="0">
                <a:solidFill>
                  <a:prstClr val="black"/>
                </a:solidFill>
                <a:latin typeface="Calibri"/>
                <a:ea typeface="Calibri"/>
                <a:cs typeface="Simplified Arabic"/>
              </a:rPr>
              <a:t>جاءت الدراسة الحالية لـــــــــــ :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8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51620" y="519496"/>
            <a:ext cx="684076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cap="all" dirty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المواد وطرائق العمل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539552" y="188640"/>
            <a:ext cx="8136904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ar-IQ" sz="2000" dirty="0" smtClean="0">
                <a:latin typeface="Simplified Arabic" pitchFamily="18" charset="-78"/>
                <a:ea typeface="SimSun"/>
                <a:cs typeface="Simplified Arabic" pitchFamily="18" charset="-78"/>
              </a:rPr>
              <a:t>   شملت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الدراسة 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70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مريضَاً من المرضى الراقدين في وحدة الانعاش \ مستشفى بعقوبة التعليمي و مثلت مجموعتين , المجموعة الأولى 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35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مريض (24 ذكور ,11 أناث ) مصاب   باحتشاء العضلة القلبية  , والمجموعة الثانية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35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مريض (19 ذكور ,16 اناث ) مصاب بالذبحة الصدرية , قورنِتا مع مجموعة اصحاء مكونة من 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20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شخص(12 ذكور , 8 اناث) . وتراوحت اعمار المجاميع الثلاث بين 40 – 70 سنة , وتم إعداد استمارة استبيان لكل شخص تضمنت ( العمر , التاريخ المرضي , التدخين , الجنس , ضغط الدم الانقباضي , ضغط الدم الانبساطي , طول و وزن الجسم لحساب معامل كتلة الجسم ) . وللفترة من </a:t>
            </a:r>
            <a:r>
              <a:rPr lang="ar-IQ" sz="2000" dirty="0" err="1">
                <a:latin typeface="Simplified Arabic" pitchFamily="18" charset="-78"/>
                <a:ea typeface="SimSun"/>
                <a:cs typeface="Simplified Arabic" pitchFamily="18" charset="-78"/>
              </a:rPr>
              <a:t>ألاول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من أيلول 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2015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ولغاية الاول من اذار </a:t>
            </a:r>
            <a:r>
              <a:rPr lang="en-US" sz="2000" dirty="0">
                <a:latin typeface="Simplified Arabic" pitchFamily="18" charset="-78"/>
                <a:ea typeface="SimSun"/>
                <a:cs typeface="Simplified Arabic" pitchFamily="18" charset="-78"/>
              </a:rPr>
              <a:t>2016 </a:t>
            </a:r>
            <a:r>
              <a:rPr lang="ar-IQ" sz="2000" dirty="0">
                <a:latin typeface="Simplified Arabic" pitchFamily="18" charset="-78"/>
                <a:ea typeface="SimSun"/>
                <a:cs typeface="Simplified Arabic" pitchFamily="18" charset="-78"/>
              </a:rPr>
              <a:t> م . </a:t>
            </a:r>
            <a:endParaRPr lang="ar-IQ" sz="20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74168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855876"/>
            <a:ext cx="84044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IQ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اذ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تم سحب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7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سم³ من الدم الوريدي بمحقنة ذات استخدام لمرة واحدة فقط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Disposable syringe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وذلك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بعد امتناع المريض عن الطعام لمدة 12 ساعة , ثم وضع الدم في أنابيب بلاستيكية نظيفة وجافة </a:t>
            </a:r>
            <a:r>
              <a:rPr lang="en-US" sz="2400" dirty="0" smtClean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tube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Plane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عدد  2 , في الاولى وضع </a:t>
            </a:r>
            <a:r>
              <a:rPr lang="en-US" sz="2400" dirty="0" smtClean="0">
                <a:solidFill>
                  <a:prstClr val="black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</a:t>
            </a:r>
            <a:r>
              <a:rPr lang="ar-IQ" sz="2400" dirty="0" smtClean="0">
                <a:solidFill>
                  <a:prstClr val="black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ar-IQ" sz="2400" dirty="0">
                <a:solidFill>
                  <a:prstClr val="black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سم³ </a:t>
            </a:r>
            <a:r>
              <a:rPr lang="ar-IQ" sz="2400" dirty="0" smtClean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وفي الثانية وضع </a:t>
            </a:r>
            <a:r>
              <a:rPr lang="en-US" sz="2400" dirty="0" smtClean="0">
                <a:solidFill>
                  <a:prstClr val="black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</a:t>
            </a:r>
            <a:r>
              <a:rPr lang="ar-IQ" sz="2400" dirty="0" smtClean="0">
                <a:solidFill>
                  <a:prstClr val="black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سم³من الدم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, ووضع 2</a:t>
            </a:r>
            <a:r>
              <a:rPr kumimoji="0" lang="ar-IQ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سم³  من الدم في الأنبوبة الثالثة الخاصة لقياس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الفيبرنوجين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التي تحتوي على محلول سترات الصوديوم , وتركت هذه الأنابيب في درجة حرارة الغرفة لمدة نصف ساعه , ثم فصل المصل باستخدام جهاز الطرد المركزي بسرعة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3000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دورة/ دقيقة لمدة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10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دقائق، تم  فصل مصل الدم (الراشح) باستخدام ماصة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مايكروئية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Micropipette 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ومن ثم وضع المصل في انبوبة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ابندروف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Eppendorf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وحفظت في حالة التجميد عند درجة حرارة(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20C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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-)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 لحين فحص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الهوموسستين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 فيها , أما الانبوبة الثانية فوضعت  في جهاز</a:t>
            </a:r>
            <a:r>
              <a:rPr kumimoji="0" lang="ar-IQ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  <a:sym typeface="Symbol" pitchFamily="18" charset="2"/>
              </a:rPr>
              <a:t>Cobas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  <a:sym typeface="Symbol" pitchFamily="18" charset="2"/>
              </a:rPr>
              <a:t> Integra 400 Plus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 لغرض قياس المؤشرات </a:t>
            </a:r>
            <a:r>
              <a:rPr kumimoji="0" lang="ar-IQ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الكيموحيوية</a:t>
            </a:r>
            <a:r>
              <a: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  <a:sym typeface="Symbol" pitchFamily="18" charset="2"/>
              </a:rPr>
              <a:t> الاخرى .</a:t>
            </a:r>
            <a:r>
              <a:rPr kumimoji="0" lang="ar-IQ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أما الأنبوبة الثالثة الخاصة بفحص </a:t>
            </a:r>
            <a:r>
              <a:rPr kumimoji="0" lang="ar-IQ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الفيبرنوجين</a:t>
            </a:r>
            <a:r>
              <a:rPr kumimoji="0" lang="ar-IQ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 فوضعت  في جهاز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Coagulation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</a:t>
            </a: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Haemostasis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Analyzer </a:t>
            </a:r>
            <a:r>
              <a:rPr kumimoji="0" lang="ar-IQ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لغرض قياس مستوى </a:t>
            </a:r>
            <a:r>
              <a:rPr kumimoji="0" lang="ar-IQ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الفيبرنوجين</a:t>
            </a:r>
            <a:r>
              <a:rPr kumimoji="0" lang="ar-IQ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في الدم</a:t>
            </a:r>
            <a:r>
              <a:rPr kumimoji="0" lang="ar-IQ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</a:t>
            </a:r>
            <a:r>
              <a:rPr kumimoji="0" lang="ar-IQ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SimSun" pitchFamily="2" charset="-122"/>
                <a:cs typeface="Simplified Arabic" pitchFamily="18" charset="-78"/>
                <a:sym typeface="Symbol" pitchFamily="18" charset="2"/>
              </a:rPr>
              <a:t> .</a:t>
            </a:r>
            <a:endParaRPr kumimoji="0" lang="ar-IQ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4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69269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 تم تحليل العينات إحصائيـاً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باستعمال نظام </a:t>
            </a:r>
            <a:r>
              <a:rPr lang="en-US" sz="3200" dirty="0" smtClean="0">
                <a:latin typeface="Simplified Arabic" pitchFamily="18" charset="-78"/>
                <a:cs typeface="Simplified Arabic" pitchFamily="18" charset="-78"/>
              </a:rPr>
              <a:t> ( SPSS 20.0)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لنظام </a:t>
            </a:r>
            <a:r>
              <a:rPr lang="en-US" sz="3200" dirty="0" smtClean="0">
                <a:latin typeface="Simplified Arabic" pitchFamily="18" charset="-78"/>
                <a:cs typeface="Simplified Arabic" pitchFamily="18" charset="-78"/>
              </a:rPr>
              <a:t>Windows 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 وتم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قياس قوة الارتباط من خلال معامل بيرسون </a:t>
            </a:r>
            <a:r>
              <a:rPr lang="ar-IQ" sz="3200" dirty="0" err="1">
                <a:latin typeface="Simplified Arabic" pitchFamily="18" charset="-78"/>
                <a:cs typeface="Simplified Arabic" pitchFamily="18" charset="-78"/>
              </a:rPr>
              <a:t>العزومي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للارتباط </a:t>
            </a:r>
            <a:r>
              <a:rPr lang="en-US" sz="3200" dirty="0">
                <a:latin typeface="Simplified Arabic" pitchFamily="18" charset="-78"/>
                <a:cs typeface="Simplified Arabic" pitchFamily="18" charset="-78"/>
              </a:rPr>
              <a:t>Person's moment </a:t>
            </a:r>
            <a:r>
              <a:rPr lang="en-US" sz="3200" dirty="0" smtClean="0">
                <a:latin typeface="Simplified Arabic" pitchFamily="18" charset="-78"/>
                <a:cs typeface="Simplified Arabic" pitchFamily="18" charset="-78"/>
              </a:rPr>
              <a:t>correlation</a:t>
            </a:r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وأستخدم اختبار أقل فرق معنوي </a:t>
            </a:r>
            <a:r>
              <a:rPr lang="en-US" sz="3200" dirty="0">
                <a:latin typeface="Simplified Arabic" pitchFamily="18" charset="-78"/>
                <a:cs typeface="Simplified Arabic" pitchFamily="18" charset="-78"/>
              </a:rPr>
              <a:t>(LSD) </a:t>
            </a:r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en-US" sz="3200" dirty="0">
                <a:latin typeface="Simplified Arabic"/>
                <a:ea typeface="Calibri"/>
              </a:rPr>
              <a:t>Least Significant Difference</a:t>
            </a:r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ar-IQ" sz="3200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ونوقشت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الفروق المعنوية عند مستوى احتمال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sz="3200" dirty="0" smtClean="0">
                <a:latin typeface="Simplified Arabic" pitchFamily="18" charset="-78"/>
                <a:cs typeface="Simplified Arabic" pitchFamily="18" charset="-78"/>
              </a:rPr>
              <a:t>0.05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) 0 </a:t>
            </a:r>
            <a:endParaRPr lang="ar-IQ" sz="32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3002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474</TotalTime>
  <Words>1388</Words>
  <Application>Microsoft Office PowerPoint</Application>
  <PresentationFormat>عرض على الشاشة (3:4)‏</PresentationFormat>
  <Paragraphs>151</Paragraphs>
  <Slides>18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دفق الهواء</vt:lpstr>
      <vt:lpstr>عرض تقديمي في PowerPoint</vt:lpstr>
      <vt:lpstr>علاقة  الفايبرينوجين , البروتين التفاعليC    و الهيموسستين بأمراض القلب الوعائي </vt:lpstr>
      <vt:lpstr>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علاقة الفايبرنوجين , البروتين التفاعليC  و الهيموسستين بأمراض القلب الوعائي </dc:title>
  <dc:creator>MEDO</dc:creator>
  <cp:lastModifiedBy>DR.Ahmed Saker 2o1O</cp:lastModifiedBy>
  <cp:revision>51</cp:revision>
  <dcterms:created xsi:type="dcterms:W3CDTF">2016-11-17T05:46:04Z</dcterms:created>
  <dcterms:modified xsi:type="dcterms:W3CDTF">2016-11-28T19:41:04Z</dcterms:modified>
</cp:coreProperties>
</file>